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Roboto"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30" d="100"/>
          <a:sy n="130" d="100"/>
        </p:scale>
        <p:origin x="-82"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jpg>
</file>

<file path=ppt/media/image3.png>
</file>

<file path=ppt/media/image4.pn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251153709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2" name="Shape 6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Aayush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Raghava and Aayush</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 name="Shape 12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Aayush Features and Raghava Bugs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6" name="Shape 12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3" name="Shape 13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Aayush (first three) and Raghava (last four)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Raghava</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5" name="Shape 7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Aayush</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Raghava</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6" name="Shape 8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Aayush</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 name="Shape 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Raghava</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Aayush</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Raghava</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Raghava</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90525" y="1819275"/>
            <a:ext cx="8222100" cy="933600"/>
          </a:xfrm>
          <a:prstGeom prst="rect">
            <a:avLst/>
          </a:prstGeom>
        </p:spPr>
        <p:txBody>
          <a:bodyPr lIns="91425" tIns="91425" rIns="91425" bIns="91425" anchor="b"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11" name="Shape 11"/>
          <p:cNvSpPr txBox="1">
            <a:spLocks noGrp="1"/>
          </p:cNvSpPr>
          <p:nvPr>
            <p:ph type="subTitle" idx="1"/>
          </p:nvPr>
        </p:nvSpPr>
        <p:spPr>
          <a:xfrm>
            <a:off x="390525" y="2789130"/>
            <a:ext cx="8222100" cy="432900"/>
          </a:xfrm>
          <a:prstGeom prst="rect">
            <a:avLst/>
          </a:prstGeom>
        </p:spPr>
        <p:txBody>
          <a:bodyPr lIns="91425" tIns="91425" rIns="91425" bIns="91425" anchor="t" anchorCtr="0"/>
          <a:lstStyle>
            <a:lvl1pPr lvl="0">
              <a:lnSpc>
                <a:spcPct val="100000"/>
              </a:lnSpc>
              <a:spcBef>
                <a:spcPts val="0"/>
              </a:spcBef>
              <a:spcAft>
                <a:spcPts val="0"/>
              </a:spcAft>
              <a:buClr>
                <a:schemeClr val="lt1"/>
              </a:buClr>
              <a:buNone/>
              <a:defRPr>
                <a:solidFill>
                  <a:schemeClr val="lt1"/>
                </a:solidFill>
              </a:defRPr>
            </a:lvl1pPr>
            <a:lvl2pPr lvl="1">
              <a:lnSpc>
                <a:spcPct val="100000"/>
              </a:lnSpc>
              <a:spcBef>
                <a:spcPts val="0"/>
              </a:spcBef>
              <a:spcAft>
                <a:spcPts val="0"/>
              </a:spcAft>
              <a:buClr>
                <a:schemeClr val="lt1"/>
              </a:buClr>
              <a:buSzPct val="100000"/>
              <a:buNone/>
              <a:defRPr sz="1800">
                <a:solidFill>
                  <a:schemeClr val="lt1"/>
                </a:solidFill>
              </a:defRPr>
            </a:lvl2pPr>
            <a:lvl3pPr lvl="2">
              <a:lnSpc>
                <a:spcPct val="100000"/>
              </a:lnSpc>
              <a:spcBef>
                <a:spcPts val="0"/>
              </a:spcBef>
              <a:spcAft>
                <a:spcPts val="0"/>
              </a:spcAft>
              <a:buClr>
                <a:schemeClr val="lt1"/>
              </a:buClr>
              <a:buSzPct val="100000"/>
              <a:buNone/>
              <a:defRPr sz="1800">
                <a:solidFill>
                  <a:schemeClr val="lt1"/>
                </a:solidFill>
              </a:defRPr>
            </a:lvl3pPr>
            <a:lvl4pPr lvl="3">
              <a:lnSpc>
                <a:spcPct val="100000"/>
              </a:lnSpc>
              <a:spcBef>
                <a:spcPts val="0"/>
              </a:spcBef>
              <a:spcAft>
                <a:spcPts val="0"/>
              </a:spcAft>
              <a:buClr>
                <a:schemeClr val="lt1"/>
              </a:buClr>
              <a:buSzPct val="100000"/>
              <a:buNone/>
              <a:defRPr sz="1800">
                <a:solidFill>
                  <a:schemeClr val="lt1"/>
                </a:solidFill>
              </a:defRPr>
            </a:lvl4pPr>
            <a:lvl5pPr lvl="4">
              <a:lnSpc>
                <a:spcPct val="100000"/>
              </a:lnSpc>
              <a:spcBef>
                <a:spcPts val="0"/>
              </a:spcBef>
              <a:spcAft>
                <a:spcPts val="0"/>
              </a:spcAft>
              <a:buClr>
                <a:schemeClr val="lt1"/>
              </a:buClr>
              <a:buSzPct val="100000"/>
              <a:buNone/>
              <a:defRPr sz="1800">
                <a:solidFill>
                  <a:schemeClr val="lt1"/>
                </a:solidFill>
              </a:defRPr>
            </a:lvl5pPr>
            <a:lvl6pPr lvl="5">
              <a:lnSpc>
                <a:spcPct val="100000"/>
              </a:lnSpc>
              <a:spcBef>
                <a:spcPts val="0"/>
              </a:spcBef>
              <a:spcAft>
                <a:spcPts val="0"/>
              </a:spcAft>
              <a:buClr>
                <a:schemeClr val="lt1"/>
              </a:buClr>
              <a:buSzPct val="100000"/>
              <a:buNone/>
              <a:defRPr sz="1800">
                <a:solidFill>
                  <a:schemeClr val="lt1"/>
                </a:solidFill>
              </a:defRPr>
            </a:lvl6pPr>
            <a:lvl7pPr lvl="6">
              <a:lnSpc>
                <a:spcPct val="100000"/>
              </a:lnSpc>
              <a:spcBef>
                <a:spcPts val="0"/>
              </a:spcBef>
              <a:spcAft>
                <a:spcPts val="0"/>
              </a:spcAft>
              <a:buClr>
                <a:schemeClr val="lt1"/>
              </a:buClr>
              <a:buSzPct val="100000"/>
              <a:buNone/>
              <a:defRPr sz="1800">
                <a:solidFill>
                  <a:schemeClr val="lt1"/>
                </a:solidFill>
              </a:defRPr>
            </a:lvl7pPr>
            <a:lvl8pPr lvl="7">
              <a:lnSpc>
                <a:spcPct val="100000"/>
              </a:lnSpc>
              <a:spcBef>
                <a:spcPts val="0"/>
              </a:spcBef>
              <a:spcAft>
                <a:spcPts val="0"/>
              </a:spcAft>
              <a:buClr>
                <a:schemeClr val="lt1"/>
              </a:buClr>
              <a:buSzPct val="100000"/>
              <a:buNone/>
              <a:defRPr sz="1800">
                <a:solidFill>
                  <a:schemeClr val="lt1"/>
                </a:solidFill>
              </a:defRPr>
            </a:lvl8pPr>
            <a:lvl9pPr lvl="8">
              <a:lnSpc>
                <a:spcPct val="100000"/>
              </a:lnSpc>
              <a:spcBef>
                <a:spcPts val="0"/>
              </a:spcBef>
              <a:spcAft>
                <a:spcPts val="0"/>
              </a:spcAft>
              <a:buClr>
                <a:schemeClr val="lt1"/>
              </a:buClr>
              <a:buSzPct val="1000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accent4"/>
        </a:solidFill>
        <a:effectLst/>
      </p:bgPr>
    </p:bg>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475500" y="1258525"/>
            <a:ext cx="8222100" cy="1963500"/>
          </a:xfrm>
          <a:prstGeom prst="rect">
            <a:avLst/>
          </a:prstGeom>
        </p:spPr>
        <p:txBody>
          <a:bodyPr lIns="91425" tIns="91425" rIns="91425" bIns="91425" anchor="b" anchorCtr="0"/>
          <a:lstStyle>
            <a:lvl1pPr lvl="0" algn="ctr">
              <a:spcBef>
                <a:spcPts val="0"/>
              </a:spcBef>
              <a:buClr>
                <a:schemeClr val="dk2"/>
              </a:buClr>
              <a:buSzPct val="100000"/>
              <a:defRPr sz="12000">
                <a:solidFill>
                  <a:schemeClr val="dk2"/>
                </a:solidFill>
              </a:defRPr>
            </a:lvl1pPr>
            <a:lvl2pPr lvl="1" algn="ctr">
              <a:spcBef>
                <a:spcPts val="0"/>
              </a:spcBef>
              <a:buClr>
                <a:schemeClr val="dk2"/>
              </a:buClr>
              <a:buSzPct val="100000"/>
              <a:defRPr sz="12000">
                <a:solidFill>
                  <a:schemeClr val="dk2"/>
                </a:solidFill>
              </a:defRPr>
            </a:lvl2pPr>
            <a:lvl3pPr lvl="2" algn="ctr">
              <a:spcBef>
                <a:spcPts val="0"/>
              </a:spcBef>
              <a:buClr>
                <a:schemeClr val="dk2"/>
              </a:buClr>
              <a:buSzPct val="100000"/>
              <a:defRPr sz="12000">
                <a:solidFill>
                  <a:schemeClr val="dk2"/>
                </a:solidFill>
              </a:defRPr>
            </a:lvl3pPr>
            <a:lvl4pPr lvl="3" algn="ctr">
              <a:spcBef>
                <a:spcPts val="0"/>
              </a:spcBef>
              <a:buClr>
                <a:schemeClr val="dk2"/>
              </a:buClr>
              <a:buSzPct val="100000"/>
              <a:defRPr sz="12000">
                <a:solidFill>
                  <a:schemeClr val="dk2"/>
                </a:solidFill>
              </a:defRPr>
            </a:lvl4pPr>
            <a:lvl5pPr lvl="4" algn="ctr">
              <a:spcBef>
                <a:spcPts val="0"/>
              </a:spcBef>
              <a:buClr>
                <a:schemeClr val="dk2"/>
              </a:buClr>
              <a:buSzPct val="100000"/>
              <a:defRPr sz="12000">
                <a:solidFill>
                  <a:schemeClr val="dk2"/>
                </a:solidFill>
              </a:defRPr>
            </a:lvl5pPr>
            <a:lvl6pPr lvl="5" algn="ctr">
              <a:spcBef>
                <a:spcPts val="0"/>
              </a:spcBef>
              <a:buClr>
                <a:schemeClr val="dk2"/>
              </a:buClr>
              <a:buSzPct val="100000"/>
              <a:defRPr sz="12000">
                <a:solidFill>
                  <a:schemeClr val="dk2"/>
                </a:solidFill>
              </a:defRPr>
            </a:lvl6pPr>
            <a:lvl7pPr lvl="6" algn="ctr">
              <a:spcBef>
                <a:spcPts val="0"/>
              </a:spcBef>
              <a:buClr>
                <a:schemeClr val="dk2"/>
              </a:buClr>
              <a:buSzPct val="100000"/>
              <a:defRPr sz="12000">
                <a:solidFill>
                  <a:schemeClr val="dk2"/>
                </a:solidFill>
              </a:defRPr>
            </a:lvl7pPr>
            <a:lvl8pPr lvl="7" algn="ctr">
              <a:spcBef>
                <a:spcPts val="0"/>
              </a:spcBef>
              <a:buClr>
                <a:schemeClr val="dk2"/>
              </a:buClr>
              <a:buSzPct val="100000"/>
              <a:defRPr sz="12000">
                <a:solidFill>
                  <a:schemeClr val="dk2"/>
                </a:solidFill>
              </a:defRPr>
            </a:lvl8pPr>
            <a:lvl9pPr lvl="8" algn="ctr">
              <a:spcBef>
                <a:spcPts val="0"/>
              </a:spcBef>
              <a:buClr>
                <a:schemeClr val="dk2"/>
              </a:buClr>
              <a:buSzPct val="100000"/>
              <a:defRPr sz="12000">
                <a:solidFill>
                  <a:schemeClr val="dk2"/>
                </a:solidFill>
              </a:defRPr>
            </a:lvl9pPr>
          </a:lstStyle>
          <a:p>
            <a:endParaRPr/>
          </a:p>
        </p:txBody>
      </p:sp>
      <p:sp>
        <p:nvSpPr>
          <p:cNvPr id="56" name="Shape 56"/>
          <p:cNvSpPr txBox="1">
            <a:spLocks noGrp="1"/>
          </p:cNvSpPr>
          <p:nvPr>
            <p:ph type="body" idx="1"/>
          </p:nvPr>
        </p:nvSpPr>
        <p:spPr>
          <a:xfrm>
            <a:off x="475500" y="3304625"/>
            <a:ext cx="82221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7" name="Shape 57"/>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bg>
      <p:bgPr>
        <a:solidFill>
          <a:schemeClr val="accent4"/>
        </a:solidFill>
        <a:effectLst/>
      </p:bgPr>
    </p:bg>
    <p:spTree>
      <p:nvGrpSpPr>
        <p:cNvPr id="1" name="Shape 58"/>
        <p:cNvGrpSpPr/>
        <p:nvPr/>
      </p:nvGrpSpPr>
      <p:grpSpPr>
        <a:xfrm>
          <a:off x="0" y="0"/>
          <a:ext cx="0" cy="0"/>
          <a:chOff x="0" y="0"/>
          <a:chExt cx="0" cy="0"/>
        </a:xfrm>
      </p:grpSpPr>
      <p:sp>
        <p:nvSpPr>
          <p:cNvPr id="59" name="Shape 59"/>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460950" y="2065350"/>
            <a:ext cx="8222100" cy="1012800"/>
          </a:xfrm>
          <a:prstGeom prst="rect">
            <a:avLst/>
          </a:prstGeom>
        </p:spPr>
        <p:txBody>
          <a:bodyPr lIns="91425" tIns="91425" rIns="91425" bIns="91425" anchor="ctr" anchorCtr="0"/>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a:endParaRPr/>
          </a:p>
        </p:txBody>
      </p:sp>
      <p:sp>
        <p:nvSpPr>
          <p:cNvPr id="14" name="Shape 14"/>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5"/>
        <p:cNvGrpSpPr/>
        <p:nvPr/>
      </p:nvGrpSpPr>
      <p:grpSpPr>
        <a:xfrm>
          <a:off x="0" y="0"/>
          <a:ext cx="0" cy="0"/>
          <a:chOff x="0" y="0"/>
          <a:chExt cx="0" cy="0"/>
        </a:xfrm>
      </p:grpSpPr>
      <p:sp>
        <p:nvSpPr>
          <p:cNvPr id="16" name="Shape 16"/>
          <p:cNvSpPr/>
          <p:nvPr/>
        </p:nvSpPr>
        <p:spPr>
          <a:xfrm rot="10800000" flipH="1">
            <a:off x="0" y="1686000"/>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17" name="Shape 17"/>
          <p:cNvSpPr/>
          <p:nvPr/>
        </p:nvSpPr>
        <p:spPr>
          <a:xfrm>
            <a:off x="0" y="16098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18" name="Shape 18"/>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460950" y="1686000"/>
            <a:ext cx="8222100" cy="271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1"/>
        <p:cNvGrpSpPr/>
        <p:nvPr/>
      </p:nvGrpSpPr>
      <p:grpSpPr>
        <a:xfrm>
          <a:off x="0" y="0"/>
          <a:ext cx="0" cy="0"/>
          <a:chOff x="0" y="0"/>
          <a:chExt cx="0" cy="0"/>
        </a:xfrm>
      </p:grpSpPr>
      <p:sp>
        <p:nvSpPr>
          <p:cNvPr id="22" name="Shape 22"/>
          <p:cNvSpPr/>
          <p:nvPr/>
        </p:nvSpPr>
        <p:spPr>
          <a:xfrm rot="10800000" flipH="1">
            <a:off x="0" y="1686000"/>
            <a:ext cx="9144000" cy="3457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23" name="Shape 23"/>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24" name="Shape 24"/>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5" name="Shape 25"/>
          <p:cNvSpPr txBox="1">
            <a:spLocks noGrp="1"/>
          </p:cNvSpPr>
          <p:nvPr>
            <p:ph type="body" idx="1"/>
          </p:nvPr>
        </p:nvSpPr>
        <p:spPr>
          <a:xfrm>
            <a:off x="471900" y="1919075"/>
            <a:ext cx="3999900" cy="2710199"/>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6" name="Shape 26"/>
          <p:cNvSpPr txBox="1">
            <a:spLocks noGrp="1"/>
          </p:cNvSpPr>
          <p:nvPr>
            <p:ph type="body" idx="2"/>
          </p:nvPr>
        </p:nvSpPr>
        <p:spPr>
          <a:xfrm>
            <a:off x="4694250" y="1919075"/>
            <a:ext cx="3999900" cy="2710199"/>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8"/>
        <p:cNvGrpSpPr/>
        <p:nvPr/>
      </p:nvGrpSpPr>
      <p:grpSpPr>
        <a:xfrm>
          <a:off x="0" y="0"/>
          <a:ext cx="0" cy="0"/>
          <a:chOff x="0" y="0"/>
          <a:chExt cx="0" cy="0"/>
        </a:xfrm>
      </p:grpSpPr>
      <p:sp>
        <p:nvSpPr>
          <p:cNvPr id="29" name="Shape 29"/>
          <p:cNvSpPr/>
          <p:nvPr/>
        </p:nvSpPr>
        <p:spPr>
          <a:xfrm rot="10800000" flipH="1">
            <a:off x="0" y="656400"/>
            <a:ext cx="9144000" cy="44871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30" name="Shape 30"/>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31" name="Shape 31"/>
          <p:cNvSpPr txBox="1">
            <a:spLocks noGrp="1"/>
          </p:cNvSpPr>
          <p:nvPr>
            <p:ph type="title"/>
          </p:nvPr>
        </p:nvSpPr>
        <p:spPr>
          <a:xfrm>
            <a:off x="98250" y="16350"/>
            <a:ext cx="8826600" cy="602700"/>
          </a:xfrm>
          <a:prstGeom prst="rect">
            <a:avLst/>
          </a:prstGeom>
        </p:spPr>
        <p:txBody>
          <a:bodyPr lIns="91425" tIns="91425" rIns="91425" bIns="91425" anchor="ctr"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a:endParaRPr/>
          </a:p>
        </p:txBody>
      </p:sp>
      <p:sp>
        <p:nvSpPr>
          <p:cNvPr id="32" name="Shape 32"/>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3"/>
        <p:cNvGrpSpPr/>
        <p:nvPr/>
      </p:nvGrpSpPr>
      <p:grpSpPr>
        <a:xfrm>
          <a:off x="0" y="0"/>
          <a:ext cx="0" cy="0"/>
          <a:chOff x="0" y="0"/>
          <a:chExt cx="0" cy="0"/>
        </a:xfrm>
      </p:grpSpPr>
      <p:sp>
        <p:nvSpPr>
          <p:cNvPr id="34" name="Shape 34"/>
          <p:cNvSpPr txBox="1"/>
          <p:nvPr/>
        </p:nvSpPr>
        <p:spPr>
          <a:xfrm rot="10800000" flipH="1">
            <a:off x="3276600" y="25"/>
            <a:ext cx="5867400" cy="5143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35" name="Shape 35"/>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36" name="Shape 36"/>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7" name="Shape 37"/>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a:endParaRPr/>
          </a:p>
        </p:txBody>
      </p:sp>
      <p:sp>
        <p:nvSpPr>
          <p:cNvPr id="38" name="Shape 38"/>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9"/>
        <p:cNvGrpSpPr/>
        <p:nvPr/>
      </p:nvGrpSpPr>
      <p:grpSpPr>
        <a:xfrm>
          <a:off x="0" y="0"/>
          <a:ext cx="0" cy="0"/>
          <a:chOff x="0" y="0"/>
          <a:chExt cx="0" cy="0"/>
        </a:xfrm>
      </p:grpSpPr>
      <p:sp>
        <p:nvSpPr>
          <p:cNvPr id="40" name="Shape 40"/>
          <p:cNvSpPr txBox="1">
            <a:spLocks noGrp="1"/>
          </p:cNvSpPr>
          <p:nvPr>
            <p:ph type="title"/>
          </p:nvPr>
        </p:nvSpPr>
        <p:spPr>
          <a:xfrm>
            <a:off x="490250" y="488250"/>
            <a:ext cx="6227100" cy="4090800"/>
          </a:xfrm>
          <a:prstGeom prst="rect">
            <a:avLst/>
          </a:prstGeom>
        </p:spPr>
        <p:txBody>
          <a:bodyPr lIns="91425" tIns="91425" rIns="91425" bIns="91425" anchor="ctr" anchorCtr="0"/>
          <a:lstStyle>
            <a:lvl1pPr lvl="0">
              <a:spcBef>
                <a:spcPts val="0"/>
              </a:spcBef>
              <a:buSzPct val="100000"/>
              <a:defRPr sz="6000"/>
            </a:lvl1pPr>
            <a:lvl2pPr lvl="1">
              <a:spcBef>
                <a:spcPts val="0"/>
              </a:spcBef>
              <a:buSzPct val="100000"/>
              <a:defRPr sz="6000"/>
            </a:lvl2pPr>
            <a:lvl3pPr lvl="2">
              <a:spcBef>
                <a:spcPts val="0"/>
              </a:spcBef>
              <a:buSzPct val="100000"/>
              <a:defRPr sz="6000"/>
            </a:lvl3pPr>
            <a:lvl4pPr lvl="3">
              <a:spcBef>
                <a:spcPts val="0"/>
              </a:spcBef>
              <a:buSzPct val="100000"/>
              <a:defRPr sz="6000"/>
            </a:lvl4pPr>
            <a:lvl5pPr lvl="4">
              <a:spcBef>
                <a:spcPts val="0"/>
              </a:spcBef>
              <a:buSzPct val="100000"/>
              <a:defRPr sz="6000"/>
            </a:lvl5pPr>
            <a:lvl6pPr lvl="5">
              <a:spcBef>
                <a:spcPts val="0"/>
              </a:spcBef>
              <a:buSzPct val="100000"/>
              <a:defRPr sz="6000"/>
            </a:lvl6pPr>
            <a:lvl7pPr lvl="6">
              <a:spcBef>
                <a:spcPts val="0"/>
              </a:spcBef>
              <a:buSzPct val="100000"/>
              <a:defRPr sz="6000"/>
            </a:lvl7pPr>
            <a:lvl8pPr lvl="7">
              <a:spcBef>
                <a:spcPts val="0"/>
              </a:spcBef>
              <a:buSzPct val="100000"/>
              <a:defRPr sz="6000"/>
            </a:lvl8pPr>
            <a:lvl9pPr lvl="8">
              <a:spcBef>
                <a:spcPts val="0"/>
              </a:spcBef>
              <a:buSzPct val="100000"/>
              <a:defRPr sz="6000"/>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2"/>
        <p:cNvGrpSpPr/>
        <p:nvPr/>
      </p:nvGrpSpPr>
      <p:grpSpPr>
        <a:xfrm>
          <a:off x="0" y="0"/>
          <a:ext cx="0" cy="0"/>
          <a:chOff x="0" y="0"/>
          <a:chExt cx="0" cy="0"/>
        </a:xfrm>
      </p:grpSpPr>
      <p:sp>
        <p:nvSpPr>
          <p:cNvPr id="43" name="Shape 43"/>
          <p:cNvSpPr/>
          <p:nvPr/>
        </p:nvSpPr>
        <p:spPr>
          <a:xfrm flipH="1">
            <a:off x="0" y="0"/>
            <a:ext cx="4572000" cy="51435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44" name="Shape 44"/>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45" name="Shape 45"/>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Clr>
                <a:schemeClr val="dk2"/>
              </a:buClr>
              <a:buSzPct val="100000"/>
              <a:defRPr sz="4200">
                <a:solidFill>
                  <a:schemeClr val="dk2"/>
                </a:solidFill>
              </a:defRPr>
            </a:lvl1pPr>
            <a:lvl2pPr lvl="1" algn="ctr">
              <a:spcBef>
                <a:spcPts val="0"/>
              </a:spcBef>
              <a:buClr>
                <a:schemeClr val="dk2"/>
              </a:buClr>
              <a:buSzPct val="100000"/>
              <a:defRPr sz="4200">
                <a:solidFill>
                  <a:schemeClr val="dk2"/>
                </a:solidFill>
              </a:defRPr>
            </a:lvl2pPr>
            <a:lvl3pPr lvl="2" algn="ctr">
              <a:spcBef>
                <a:spcPts val="0"/>
              </a:spcBef>
              <a:buClr>
                <a:schemeClr val="dk2"/>
              </a:buClr>
              <a:buSzPct val="100000"/>
              <a:defRPr sz="4200">
                <a:solidFill>
                  <a:schemeClr val="dk2"/>
                </a:solidFill>
              </a:defRPr>
            </a:lvl3pPr>
            <a:lvl4pPr lvl="3" algn="ctr">
              <a:spcBef>
                <a:spcPts val="0"/>
              </a:spcBef>
              <a:buClr>
                <a:schemeClr val="dk2"/>
              </a:buClr>
              <a:buSzPct val="100000"/>
              <a:defRPr sz="4200">
                <a:solidFill>
                  <a:schemeClr val="dk2"/>
                </a:solidFill>
              </a:defRPr>
            </a:lvl4pPr>
            <a:lvl5pPr lvl="4" algn="ctr">
              <a:spcBef>
                <a:spcPts val="0"/>
              </a:spcBef>
              <a:buClr>
                <a:schemeClr val="dk2"/>
              </a:buClr>
              <a:buSzPct val="100000"/>
              <a:defRPr sz="4200">
                <a:solidFill>
                  <a:schemeClr val="dk2"/>
                </a:solidFill>
              </a:defRPr>
            </a:lvl5pPr>
            <a:lvl6pPr lvl="5" algn="ctr">
              <a:spcBef>
                <a:spcPts val="0"/>
              </a:spcBef>
              <a:buClr>
                <a:schemeClr val="dk2"/>
              </a:buClr>
              <a:buSzPct val="100000"/>
              <a:defRPr sz="4200">
                <a:solidFill>
                  <a:schemeClr val="dk2"/>
                </a:solidFill>
              </a:defRPr>
            </a:lvl6pPr>
            <a:lvl7pPr lvl="6" algn="ctr">
              <a:spcBef>
                <a:spcPts val="0"/>
              </a:spcBef>
              <a:buClr>
                <a:schemeClr val="dk2"/>
              </a:buClr>
              <a:buSzPct val="100000"/>
              <a:defRPr sz="4200">
                <a:solidFill>
                  <a:schemeClr val="dk2"/>
                </a:solidFill>
              </a:defRPr>
            </a:lvl7pPr>
            <a:lvl8pPr lvl="7" algn="ctr">
              <a:spcBef>
                <a:spcPts val="0"/>
              </a:spcBef>
              <a:buClr>
                <a:schemeClr val="dk2"/>
              </a:buClr>
              <a:buSzPct val="100000"/>
              <a:defRPr sz="4200">
                <a:solidFill>
                  <a:schemeClr val="dk2"/>
                </a:solidFill>
              </a:defRPr>
            </a:lvl8pPr>
            <a:lvl9pPr lvl="8" algn="ctr">
              <a:spcBef>
                <a:spcPts val="0"/>
              </a:spcBef>
              <a:buClr>
                <a:schemeClr val="dk2"/>
              </a:buClr>
              <a:buSzPct val="100000"/>
              <a:defRPr sz="4200">
                <a:solidFill>
                  <a:schemeClr val="dk2"/>
                </a:solidFill>
              </a:defRPr>
            </a:lvl9pPr>
          </a:lstStyle>
          <a:p>
            <a:endParaRPr/>
          </a:p>
        </p:txBody>
      </p:sp>
      <p:sp>
        <p:nvSpPr>
          <p:cNvPr id="46" name="Shape 46"/>
          <p:cNvSpPr txBox="1">
            <a:spLocks noGrp="1"/>
          </p:cNvSpPr>
          <p:nvPr>
            <p:ph type="subTitle" idx="1"/>
          </p:nvPr>
        </p:nvSpPr>
        <p:spPr>
          <a:xfrm>
            <a:off x="265500" y="2779466"/>
            <a:ext cx="4045200" cy="1235099"/>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47" name="Shape 47"/>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48" name="Shape 48"/>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9"/>
        <p:cNvGrpSpPr/>
        <p:nvPr/>
      </p:nvGrpSpPr>
      <p:grpSpPr>
        <a:xfrm>
          <a:off x="0" y="0"/>
          <a:ext cx="0" cy="0"/>
          <a:chOff x="0" y="0"/>
          <a:chExt cx="0" cy="0"/>
        </a:xfrm>
      </p:grpSpPr>
      <p:sp>
        <p:nvSpPr>
          <p:cNvPr id="50" name="Shape 50"/>
          <p:cNvSpPr txBox="1"/>
          <p:nvPr/>
        </p:nvSpPr>
        <p:spPr>
          <a:xfrm rot="10800000" flipH="1">
            <a:off x="0" y="0"/>
            <a:ext cx="9144000" cy="4695900"/>
          </a:xfrm>
          <a:prstGeom prst="rect">
            <a:avLst/>
          </a:prstGeom>
          <a:solidFill>
            <a:schemeClr val="accent4"/>
          </a:solidFill>
          <a:ln>
            <a:noFill/>
          </a:ln>
        </p:spPr>
        <p:txBody>
          <a:bodyPr lIns="91425" tIns="91425" rIns="91425" bIns="91425" anchor="ctr" anchorCtr="0">
            <a:noAutofit/>
          </a:bodyPr>
          <a:lstStyle/>
          <a:p>
            <a:pPr lvl="0">
              <a:spcBef>
                <a:spcPts val="0"/>
              </a:spcBef>
              <a:buNone/>
            </a:pPr>
            <a:endParaRPr/>
          </a:p>
        </p:txBody>
      </p:sp>
      <p:sp>
        <p:nvSpPr>
          <p:cNvPr id="51" name="Shape 51"/>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91425" tIns="91425" rIns="91425" bIns="91425" anchor="ctr" anchorCtr="0">
            <a:noAutofit/>
          </a:bodyPr>
          <a:lstStyle/>
          <a:p>
            <a:pPr lvl="0">
              <a:spcBef>
                <a:spcPts val="0"/>
              </a:spcBef>
              <a:buNone/>
            </a:pPr>
            <a:endParaRPr/>
          </a:p>
        </p:txBody>
      </p:sp>
      <p:sp>
        <p:nvSpPr>
          <p:cNvPr id="52" name="Shape 52"/>
          <p:cNvSpPr txBox="1">
            <a:spLocks noGrp="1"/>
          </p:cNvSpPr>
          <p:nvPr>
            <p:ph type="body" idx="1"/>
          </p:nvPr>
        </p:nvSpPr>
        <p:spPr>
          <a:xfrm>
            <a:off x="57150" y="4696825"/>
            <a:ext cx="8382000" cy="446700"/>
          </a:xfrm>
          <a:prstGeom prst="rect">
            <a:avLst/>
          </a:prstGeom>
        </p:spPr>
        <p:txBody>
          <a:bodyPr lIns="91425" tIns="91425" rIns="91425" bIns="91425" anchor="ctr" anchorCtr="0"/>
          <a:lstStyle>
            <a:lvl1pPr lvl="0">
              <a:lnSpc>
                <a:spcPct val="100000"/>
              </a:lnSpc>
              <a:spcBef>
                <a:spcPts val="0"/>
              </a:spcBef>
              <a:spcAft>
                <a:spcPts val="0"/>
              </a:spcAft>
              <a:buClr>
                <a:schemeClr val="lt1"/>
              </a:buClr>
              <a:buSzPct val="100000"/>
              <a:buNone/>
              <a:defRPr sz="1200">
                <a:solidFill>
                  <a:schemeClr val="lt1"/>
                </a:solidFill>
              </a:defRPr>
            </a:lvl1pPr>
          </a:lstStyle>
          <a:p>
            <a:endParaRPr/>
          </a:p>
        </p:txBody>
      </p:sp>
      <p:sp>
        <p:nvSpPr>
          <p:cNvPr id="53" name="Shape 53"/>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5304"/>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71900" y="738725"/>
            <a:ext cx="8222100" cy="767700"/>
          </a:xfrm>
          <a:prstGeom prst="rect">
            <a:avLst/>
          </a:prstGeom>
          <a:noFill/>
          <a:ln>
            <a:noFill/>
          </a:ln>
        </p:spPr>
        <p:txBody>
          <a:bodyPr lIns="91425" tIns="91425" rIns="91425" bIns="91425" anchor="b" anchorCtr="0"/>
          <a:lstStyle>
            <a:lvl1pPr lvl="0">
              <a:spcBef>
                <a:spcPts val="0"/>
              </a:spcBef>
              <a:buClr>
                <a:schemeClr val="lt1"/>
              </a:buClr>
              <a:buSzPct val="100000"/>
              <a:buFont typeface="Roboto"/>
              <a:buNone/>
              <a:defRPr sz="3200">
                <a:solidFill>
                  <a:schemeClr val="lt1"/>
                </a:solidFill>
                <a:latin typeface="Roboto"/>
                <a:ea typeface="Roboto"/>
                <a:cs typeface="Roboto"/>
                <a:sym typeface="Roboto"/>
              </a:defRPr>
            </a:lvl1pPr>
            <a:lvl2pPr lvl="1">
              <a:spcBef>
                <a:spcPts val="0"/>
              </a:spcBef>
              <a:buClr>
                <a:schemeClr val="lt1"/>
              </a:buClr>
              <a:buSzPct val="100000"/>
              <a:buFont typeface="Roboto"/>
              <a:buNone/>
              <a:defRPr sz="3200">
                <a:solidFill>
                  <a:schemeClr val="lt1"/>
                </a:solidFill>
                <a:latin typeface="Roboto"/>
                <a:ea typeface="Roboto"/>
                <a:cs typeface="Roboto"/>
                <a:sym typeface="Roboto"/>
              </a:defRPr>
            </a:lvl2pPr>
            <a:lvl3pPr lvl="2">
              <a:spcBef>
                <a:spcPts val="0"/>
              </a:spcBef>
              <a:buClr>
                <a:schemeClr val="lt1"/>
              </a:buClr>
              <a:buSzPct val="100000"/>
              <a:buFont typeface="Roboto"/>
              <a:buNone/>
              <a:defRPr sz="3200">
                <a:solidFill>
                  <a:schemeClr val="lt1"/>
                </a:solidFill>
                <a:latin typeface="Roboto"/>
                <a:ea typeface="Roboto"/>
                <a:cs typeface="Roboto"/>
                <a:sym typeface="Roboto"/>
              </a:defRPr>
            </a:lvl3pPr>
            <a:lvl4pPr lvl="3">
              <a:spcBef>
                <a:spcPts val="0"/>
              </a:spcBef>
              <a:buClr>
                <a:schemeClr val="lt1"/>
              </a:buClr>
              <a:buSzPct val="100000"/>
              <a:buFont typeface="Roboto"/>
              <a:buNone/>
              <a:defRPr sz="3200">
                <a:solidFill>
                  <a:schemeClr val="lt1"/>
                </a:solidFill>
                <a:latin typeface="Roboto"/>
                <a:ea typeface="Roboto"/>
                <a:cs typeface="Roboto"/>
                <a:sym typeface="Roboto"/>
              </a:defRPr>
            </a:lvl4pPr>
            <a:lvl5pPr lvl="4">
              <a:spcBef>
                <a:spcPts val="0"/>
              </a:spcBef>
              <a:buClr>
                <a:schemeClr val="lt1"/>
              </a:buClr>
              <a:buSzPct val="100000"/>
              <a:buFont typeface="Roboto"/>
              <a:buNone/>
              <a:defRPr sz="3200">
                <a:solidFill>
                  <a:schemeClr val="lt1"/>
                </a:solidFill>
                <a:latin typeface="Roboto"/>
                <a:ea typeface="Roboto"/>
                <a:cs typeface="Roboto"/>
                <a:sym typeface="Roboto"/>
              </a:defRPr>
            </a:lvl5pPr>
            <a:lvl6pPr lvl="5">
              <a:spcBef>
                <a:spcPts val="0"/>
              </a:spcBef>
              <a:buClr>
                <a:schemeClr val="lt1"/>
              </a:buClr>
              <a:buSzPct val="100000"/>
              <a:buFont typeface="Roboto"/>
              <a:buNone/>
              <a:defRPr sz="3200">
                <a:solidFill>
                  <a:schemeClr val="lt1"/>
                </a:solidFill>
                <a:latin typeface="Roboto"/>
                <a:ea typeface="Roboto"/>
                <a:cs typeface="Roboto"/>
                <a:sym typeface="Roboto"/>
              </a:defRPr>
            </a:lvl6pPr>
            <a:lvl7pPr lvl="6">
              <a:spcBef>
                <a:spcPts val="0"/>
              </a:spcBef>
              <a:buClr>
                <a:schemeClr val="lt1"/>
              </a:buClr>
              <a:buSzPct val="100000"/>
              <a:buFont typeface="Roboto"/>
              <a:buNone/>
              <a:defRPr sz="3200">
                <a:solidFill>
                  <a:schemeClr val="lt1"/>
                </a:solidFill>
                <a:latin typeface="Roboto"/>
                <a:ea typeface="Roboto"/>
                <a:cs typeface="Roboto"/>
                <a:sym typeface="Roboto"/>
              </a:defRPr>
            </a:lvl7pPr>
            <a:lvl8pPr lvl="7">
              <a:spcBef>
                <a:spcPts val="0"/>
              </a:spcBef>
              <a:buClr>
                <a:schemeClr val="lt1"/>
              </a:buClr>
              <a:buSzPct val="100000"/>
              <a:buFont typeface="Roboto"/>
              <a:buNone/>
              <a:defRPr sz="3200">
                <a:solidFill>
                  <a:schemeClr val="lt1"/>
                </a:solidFill>
                <a:latin typeface="Roboto"/>
                <a:ea typeface="Roboto"/>
                <a:cs typeface="Roboto"/>
                <a:sym typeface="Roboto"/>
              </a:defRPr>
            </a:lvl8pPr>
            <a:lvl9pPr lvl="8">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471900" y="1919075"/>
            <a:ext cx="8222100" cy="27102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buFont typeface="Roboto"/>
              <a:defRPr sz="1800">
                <a:solidFill>
                  <a:schemeClr val="lt2"/>
                </a:solidFill>
                <a:latin typeface="Roboto"/>
                <a:ea typeface="Roboto"/>
                <a:cs typeface="Roboto"/>
                <a:sym typeface="Roboto"/>
              </a:defRPr>
            </a:lvl1pPr>
            <a:lvl2pPr lvl="1">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2pPr>
            <a:lvl3pPr lvl="2">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3pPr>
            <a:lvl4pPr lvl="3">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4pPr>
            <a:lvl5pPr lvl="4">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5pPr>
            <a:lvl6pPr lvl="5">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6pPr>
            <a:lvl7pPr lvl="6">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7pPr>
            <a:lvl8pPr lvl="7">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8pPr>
            <a:lvl9pPr lvl="8">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523541" y="4695623"/>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
        <p:cNvGrpSpPr/>
        <p:nvPr/>
      </p:nvGrpSpPr>
      <p:grpSpPr>
        <a:xfrm>
          <a:off x="0" y="0"/>
          <a:ext cx="0" cy="0"/>
          <a:chOff x="0" y="0"/>
          <a:chExt cx="0" cy="0"/>
        </a:xfrm>
      </p:grpSpPr>
      <p:sp>
        <p:nvSpPr>
          <p:cNvPr id="64" name="Shape 64"/>
          <p:cNvSpPr txBox="1">
            <a:spLocks noGrp="1"/>
          </p:cNvSpPr>
          <p:nvPr>
            <p:ph type="ctrTitle"/>
          </p:nvPr>
        </p:nvSpPr>
        <p:spPr>
          <a:xfrm>
            <a:off x="4433075" y="3586525"/>
            <a:ext cx="4554300" cy="768000"/>
          </a:xfrm>
          <a:prstGeom prst="rect">
            <a:avLst/>
          </a:prstGeom>
        </p:spPr>
        <p:txBody>
          <a:bodyPr lIns="91425" tIns="91425" rIns="91425" bIns="91425" anchor="b" anchorCtr="0">
            <a:noAutofit/>
          </a:bodyPr>
          <a:lstStyle/>
          <a:p>
            <a:pPr lvl="0">
              <a:spcBef>
                <a:spcPts val="0"/>
              </a:spcBef>
              <a:buNone/>
            </a:pPr>
            <a:r>
              <a:rPr lang="en">
                <a:solidFill>
                  <a:srgbClr val="FFD596"/>
                </a:solidFill>
              </a:rPr>
              <a:t>Hetzer Wars</a:t>
            </a:r>
          </a:p>
        </p:txBody>
      </p:sp>
      <p:sp>
        <p:nvSpPr>
          <p:cNvPr id="65" name="Shape 65"/>
          <p:cNvSpPr txBox="1">
            <a:spLocks noGrp="1"/>
          </p:cNvSpPr>
          <p:nvPr>
            <p:ph type="subTitle" idx="1"/>
          </p:nvPr>
        </p:nvSpPr>
        <p:spPr>
          <a:xfrm>
            <a:off x="4545550" y="4171775"/>
            <a:ext cx="3690000" cy="493800"/>
          </a:xfrm>
          <a:prstGeom prst="rect">
            <a:avLst/>
          </a:prstGeom>
        </p:spPr>
        <p:txBody>
          <a:bodyPr lIns="91425" tIns="91425" rIns="91425" bIns="91425" anchor="t" anchorCtr="0">
            <a:noAutofit/>
          </a:bodyPr>
          <a:lstStyle/>
          <a:p>
            <a:pPr lvl="0">
              <a:spcBef>
                <a:spcPts val="0"/>
              </a:spcBef>
              <a:buNone/>
            </a:pPr>
            <a:r>
              <a:rPr lang="en" sz="1200">
                <a:solidFill>
                  <a:srgbClr val="F3F3F3"/>
                </a:solidFill>
              </a:rPr>
              <a:t>Aayush Kothari and Raghava Ravi</a:t>
            </a: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en"/>
              <a:t>Hardest problems</a:t>
            </a:r>
          </a:p>
        </p:txBody>
      </p:sp>
      <p:sp>
        <p:nvSpPr>
          <p:cNvPr id="117" name="Shape 117"/>
          <p:cNvSpPr txBox="1">
            <a:spLocks noGrp="1"/>
          </p:cNvSpPr>
          <p:nvPr>
            <p:ph type="body" idx="1"/>
          </p:nvPr>
        </p:nvSpPr>
        <p:spPr>
          <a:xfrm>
            <a:off x="460950" y="1686000"/>
            <a:ext cx="8222100" cy="3183000"/>
          </a:xfrm>
          <a:prstGeom prst="rect">
            <a:avLst/>
          </a:prstGeom>
        </p:spPr>
        <p:txBody>
          <a:bodyPr lIns="91425" tIns="91425" rIns="91425" bIns="91425" anchor="t" anchorCtr="0">
            <a:noAutofit/>
          </a:bodyPr>
          <a:lstStyle/>
          <a:p>
            <a:pPr marL="514350" lvl="0" indent="-285750" rtl="0">
              <a:spcBef>
                <a:spcPts val="0"/>
              </a:spcBef>
              <a:spcAft>
                <a:spcPts val="0"/>
              </a:spcAft>
              <a:buFont typeface="Arial" panose="020B0604020202020204" pitchFamily="34" charset="0"/>
              <a:buChar char="•"/>
            </a:pPr>
            <a:r>
              <a:rPr lang="en" dirty="0"/>
              <a:t>Collisions</a:t>
            </a:r>
          </a:p>
          <a:p>
            <a:pPr marL="914400" lvl="1" indent="-228600" rtl="0">
              <a:spcBef>
                <a:spcPts val="0"/>
              </a:spcBef>
              <a:spcAft>
                <a:spcPts val="0"/>
              </a:spcAft>
            </a:pPr>
            <a:r>
              <a:rPr lang="en" dirty="0" smtClean="0"/>
              <a:t>- Tank </a:t>
            </a:r>
            <a:r>
              <a:rPr lang="en" dirty="0"/>
              <a:t>collision with other tank or wall (hard to find bug)</a:t>
            </a:r>
          </a:p>
          <a:p>
            <a:pPr marL="914400" lvl="1" indent="-228600" rtl="0">
              <a:spcBef>
                <a:spcPts val="0"/>
              </a:spcBef>
              <a:spcAft>
                <a:spcPts val="0"/>
              </a:spcAft>
            </a:pPr>
            <a:r>
              <a:rPr lang="en" dirty="0" smtClean="0"/>
              <a:t>- Pop-up </a:t>
            </a:r>
            <a:r>
              <a:rPr lang="en" dirty="0"/>
              <a:t>instruction screen within JFrame (Used JOptionPane)</a:t>
            </a:r>
          </a:p>
          <a:p>
            <a:pPr marL="914400" lvl="1" indent="-228600" rtl="0">
              <a:spcBef>
                <a:spcPts val="0"/>
              </a:spcBef>
              <a:spcAft>
                <a:spcPts val="0"/>
              </a:spcAft>
            </a:pPr>
            <a:r>
              <a:rPr lang="en" dirty="0" smtClean="0"/>
              <a:t>- Shoot </a:t>
            </a:r>
            <a:r>
              <a:rPr lang="en" dirty="0"/>
              <a:t>from a side-mounted </a:t>
            </a:r>
            <a:r>
              <a:rPr lang="en" dirty="0" smtClean="0"/>
              <a:t>turret</a:t>
            </a:r>
          </a:p>
          <a:p>
            <a:pPr marL="914400" lvl="1" indent="-228600" rtl="0">
              <a:spcBef>
                <a:spcPts val="0"/>
              </a:spcBef>
            </a:pPr>
            <a:r>
              <a:rPr lang="en" dirty="0" smtClean="0"/>
              <a:t>- Fixed </a:t>
            </a:r>
            <a:r>
              <a:rPr lang="en" dirty="0"/>
              <a:t>by using a rotation matrix</a:t>
            </a:r>
          </a:p>
          <a:p>
            <a:pPr marL="285750" lvl="0" indent="-285750">
              <a:spcBef>
                <a:spcPts val="0"/>
              </a:spcBef>
              <a:spcAft>
                <a:spcPts val="0"/>
              </a:spcAft>
              <a:buFont typeface="Arial" panose="020B0604020202020204" pitchFamily="34" charset="0"/>
              <a:buChar char="•"/>
            </a:pPr>
            <a:r>
              <a:rPr lang="en" dirty="0" smtClean="0"/>
              <a:t>Panels</a:t>
            </a:r>
            <a:endParaRPr lang="en" dirty="0"/>
          </a:p>
          <a:p>
            <a:pPr marL="914400" lvl="1" indent="-228600" rtl="0">
              <a:spcBef>
                <a:spcPts val="0"/>
              </a:spcBef>
              <a:spcAft>
                <a:spcPts val="0"/>
              </a:spcAft>
            </a:pPr>
            <a:r>
              <a:rPr lang="en" dirty="0" smtClean="0"/>
              <a:t>- When </a:t>
            </a:r>
            <a:r>
              <a:rPr lang="en" dirty="0"/>
              <a:t>I created three levels, all the actions done in one level were still occurring in the other levels, so when the players progressed to the next level, everything was misplaced.</a:t>
            </a:r>
          </a:p>
          <a:p>
            <a:pPr marL="914400" lvl="1" indent="-228600">
              <a:spcBef>
                <a:spcPts val="0"/>
              </a:spcBef>
              <a:spcAft>
                <a:spcPts val="0"/>
              </a:spcAft>
            </a:pPr>
            <a:r>
              <a:rPr lang="en" dirty="0" smtClean="0"/>
              <a:t>- Fixed </a:t>
            </a:r>
            <a:r>
              <a:rPr lang="en" dirty="0"/>
              <a:t>by: creating reset() method for relocating all objects and using a flag  to determine if a current level is finished.</a:t>
            </a:r>
          </a:p>
          <a:p>
            <a:pPr lvl="0">
              <a:spcBef>
                <a:spcPts val="0"/>
              </a:spcBef>
              <a:buNone/>
            </a:pPr>
            <a:endParaRPr dirty="0"/>
          </a:p>
        </p:txBody>
      </p:sp>
    </p:spTree>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en"/>
              <a:t>Features, Bugs</a:t>
            </a:r>
          </a:p>
        </p:txBody>
      </p:sp>
      <p:sp>
        <p:nvSpPr>
          <p:cNvPr id="123" name="Shape 123"/>
          <p:cNvSpPr txBox="1">
            <a:spLocks noGrp="1"/>
          </p:cNvSpPr>
          <p:nvPr>
            <p:ph type="body" idx="1"/>
          </p:nvPr>
        </p:nvSpPr>
        <p:spPr>
          <a:xfrm>
            <a:off x="460950" y="1703250"/>
            <a:ext cx="8222100" cy="2710200"/>
          </a:xfrm>
          <a:prstGeom prst="rect">
            <a:avLst/>
          </a:prstGeom>
        </p:spPr>
        <p:txBody>
          <a:bodyPr lIns="91425" tIns="91425" rIns="91425" bIns="91425" anchor="t" anchorCtr="0">
            <a:noAutofit/>
          </a:bodyPr>
          <a:lstStyle/>
          <a:p>
            <a:pPr marL="457200" lvl="0" indent="-228600" rtl="0">
              <a:spcBef>
                <a:spcPts val="0"/>
              </a:spcBef>
              <a:spcAft>
                <a:spcPts val="0"/>
              </a:spcAft>
              <a:buChar char="-"/>
            </a:pPr>
            <a:r>
              <a:rPr lang="en" dirty="0"/>
              <a:t>Features</a:t>
            </a:r>
          </a:p>
          <a:p>
            <a:pPr marL="914400" lvl="1" indent="-228600" rtl="0">
              <a:spcBef>
                <a:spcPts val="0"/>
              </a:spcBef>
              <a:spcAft>
                <a:spcPts val="0"/>
              </a:spcAft>
              <a:buChar char="-"/>
            </a:pPr>
            <a:r>
              <a:rPr lang="en" dirty="0"/>
              <a:t>Multiple levels</a:t>
            </a:r>
          </a:p>
          <a:p>
            <a:pPr marL="914400" lvl="1" indent="-228600" rtl="0">
              <a:spcBef>
                <a:spcPts val="0"/>
              </a:spcBef>
              <a:spcAft>
                <a:spcPts val="0"/>
              </a:spcAft>
              <a:buChar char="-"/>
            </a:pPr>
            <a:r>
              <a:rPr lang="en" dirty="0"/>
              <a:t>Health bar</a:t>
            </a:r>
          </a:p>
          <a:p>
            <a:pPr marL="914400" lvl="1" indent="-228600" rtl="0">
              <a:spcBef>
                <a:spcPts val="0"/>
              </a:spcBef>
              <a:spcAft>
                <a:spcPts val="0"/>
              </a:spcAft>
              <a:buChar char="-"/>
            </a:pPr>
            <a:r>
              <a:rPr lang="en" dirty="0"/>
              <a:t>Power ups</a:t>
            </a:r>
          </a:p>
          <a:p>
            <a:pPr marL="914400" lvl="1" indent="-228600" rtl="0">
              <a:spcBef>
                <a:spcPts val="0"/>
              </a:spcBef>
              <a:buChar char="-"/>
            </a:pPr>
            <a:r>
              <a:rPr lang="en" dirty="0"/>
              <a:t>Background music/ realistic tank warfare sounds</a:t>
            </a:r>
          </a:p>
          <a:p>
            <a:pPr marL="457200" lvl="0" indent="-228600" rtl="0">
              <a:spcBef>
                <a:spcPts val="0"/>
              </a:spcBef>
              <a:spcAft>
                <a:spcPts val="0"/>
              </a:spcAft>
              <a:buChar char="-"/>
            </a:pPr>
            <a:r>
              <a:rPr lang="en" dirty="0"/>
              <a:t>Bugs</a:t>
            </a:r>
          </a:p>
          <a:p>
            <a:pPr marL="914400" lvl="1" indent="-228600" rtl="0">
              <a:spcBef>
                <a:spcPts val="0"/>
              </a:spcBef>
              <a:spcAft>
                <a:spcPts val="0"/>
              </a:spcAft>
              <a:buChar char="-"/>
            </a:pPr>
            <a:r>
              <a:rPr lang="en" dirty="0"/>
              <a:t>Hitbox slightly off depending on direction of the tank</a:t>
            </a:r>
          </a:p>
          <a:p>
            <a:pPr marL="1371600" lvl="2" indent="-228600" rtl="0">
              <a:spcBef>
                <a:spcPts val="0"/>
              </a:spcBef>
              <a:spcAft>
                <a:spcPts val="0"/>
              </a:spcAft>
              <a:buChar char="-"/>
            </a:pPr>
            <a:r>
              <a:rPr lang="en" dirty="0"/>
              <a:t>Sometimes may seem like bullet goes through </a:t>
            </a:r>
            <a:r>
              <a:rPr lang="en" dirty="0" smtClean="0"/>
              <a:t>tank </a:t>
            </a:r>
            <a:endParaRPr lang="en" dirty="0"/>
          </a:p>
        </p:txBody>
      </p:sp>
    </p:spTree>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en"/>
              <a:t>Let’s Roll out!!</a:t>
            </a:r>
          </a:p>
        </p:txBody>
      </p:sp>
      <p:sp>
        <p:nvSpPr>
          <p:cNvPr id="129" name="Shape 129"/>
          <p:cNvSpPr txBox="1">
            <a:spLocks noGrp="1"/>
          </p:cNvSpPr>
          <p:nvPr>
            <p:ph type="body" idx="1"/>
          </p:nvPr>
        </p:nvSpPr>
        <p:spPr>
          <a:xfrm>
            <a:off x="460950" y="1686000"/>
            <a:ext cx="8222100" cy="2710200"/>
          </a:xfrm>
          <a:prstGeom prst="rect">
            <a:avLst/>
          </a:prstGeom>
        </p:spPr>
        <p:txBody>
          <a:bodyPr lIns="91425" tIns="91425" rIns="91425" bIns="91425" anchor="t" anchorCtr="0">
            <a:noAutofit/>
          </a:bodyPr>
          <a:lstStyle/>
          <a:p>
            <a:pPr lvl="0">
              <a:spcBef>
                <a:spcPts val="0"/>
              </a:spcBef>
              <a:buNone/>
            </a:pPr>
            <a:endParaRPr/>
          </a:p>
        </p:txBody>
      </p:sp>
      <p:pic>
        <p:nvPicPr>
          <p:cNvPr id="130" name="Shape 130"/>
          <p:cNvPicPr preferRelativeResize="0"/>
          <p:nvPr/>
        </p:nvPicPr>
        <p:blipFill rotWithShape="1">
          <a:blip r:embed="rId3">
            <a:alphaModFix/>
          </a:blip>
          <a:srcRect b="26793"/>
          <a:stretch/>
        </p:blipFill>
        <p:spPr>
          <a:xfrm>
            <a:off x="2640481" y="1610776"/>
            <a:ext cx="6503518" cy="3532725"/>
          </a:xfrm>
          <a:prstGeom prst="rect">
            <a:avLst/>
          </a:prstGeom>
          <a:noFill/>
          <a:ln>
            <a:noFill/>
          </a:ln>
        </p:spPr>
      </p:pic>
    </p:spTree>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en" dirty="0"/>
              <a:t>Next Steps </a:t>
            </a:r>
          </a:p>
        </p:txBody>
      </p:sp>
      <p:sp>
        <p:nvSpPr>
          <p:cNvPr id="136" name="Shape 136"/>
          <p:cNvSpPr txBox="1">
            <a:spLocks noGrp="1"/>
          </p:cNvSpPr>
          <p:nvPr>
            <p:ph type="body" idx="1"/>
          </p:nvPr>
        </p:nvSpPr>
        <p:spPr>
          <a:xfrm>
            <a:off x="460950" y="1686000"/>
            <a:ext cx="8222100" cy="3267900"/>
          </a:xfrm>
          <a:prstGeom prst="rect">
            <a:avLst/>
          </a:prstGeom>
        </p:spPr>
        <p:txBody>
          <a:bodyPr lIns="91425" tIns="91425" rIns="91425" bIns="91425" anchor="t" anchorCtr="0">
            <a:noAutofit/>
          </a:bodyPr>
          <a:lstStyle/>
          <a:p>
            <a:pPr marL="457200" lvl="0" indent="-228600">
              <a:spcBef>
                <a:spcPts val="0"/>
              </a:spcBef>
              <a:spcAft>
                <a:spcPts val="200"/>
              </a:spcAft>
              <a:buChar char="-"/>
            </a:pPr>
            <a:r>
              <a:rPr lang="en" dirty="0"/>
              <a:t>2 or 4 player networking</a:t>
            </a:r>
          </a:p>
          <a:p>
            <a:pPr marL="914400" lvl="1" indent="-228600" rtl="0">
              <a:spcBef>
                <a:spcPts val="0"/>
              </a:spcBef>
              <a:spcAft>
                <a:spcPts val="200"/>
              </a:spcAft>
              <a:buChar char="-"/>
            </a:pPr>
            <a:r>
              <a:rPr lang="en" dirty="0"/>
              <a:t>Team battles</a:t>
            </a:r>
          </a:p>
          <a:p>
            <a:pPr marL="914400" lvl="1" indent="-228600">
              <a:spcBef>
                <a:spcPts val="0"/>
              </a:spcBef>
              <a:spcAft>
                <a:spcPts val="200"/>
              </a:spcAft>
              <a:buChar char="-"/>
            </a:pPr>
            <a:r>
              <a:rPr lang="en" dirty="0"/>
              <a:t>Player chat</a:t>
            </a:r>
          </a:p>
          <a:p>
            <a:pPr marL="457200" lvl="0" indent="-228600" rtl="0">
              <a:spcBef>
                <a:spcPts val="0"/>
              </a:spcBef>
              <a:spcAft>
                <a:spcPts val="200"/>
              </a:spcAft>
              <a:buChar char="-"/>
            </a:pPr>
            <a:r>
              <a:rPr lang="en" dirty="0"/>
              <a:t>Larger map created randomly</a:t>
            </a:r>
          </a:p>
          <a:p>
            <a:pPr marL="457200" lvl="0" indent="-228600" rtl="0">
              <a:spcBef>
                <a:spcPts val="0"/>
              </a:spcBef>
              <a:spcAft>
                <a:spcPts val="200"/>
              </a:spcAft>
              <a:buChar char="-"/>
            </a:pPr>
            <a:r>
              <a:rPr lang="en" dirty="0"/>
              <a:t>More tanks with unique attributes</a:t>
            </a:r>
          </a:p>
          <a:p>
            <a:pPr marL="457200" lvl="0" indent="-228600" rtl="0">
              <a:spcBef>
                <a:spcPts val="0"/>
              </a:spcBef>
              <a:spcAft>
                <a:spcPts val="200"/>
              </a:spcAft>
              <a:buChar char="-"/>
            </a:pPr>
            <a:r>
              <a:rPr lang="en" dirty="0"/>
              <a:t>Better graphics</a:t>
            </a:r>
          </a:p>
          <a:p>
            <a:pPr marL="457200" lvl="0" indent="-228600" rtl="0">
              <a:spcBef>
                <a:spcPts val="0"/>
              </a:spcBef>
              <a:spcAft>
                <a:spcPts val="200"/>
              </a:spcAft>
              <a:buChar char="-"/>
            </a:pPr>
            <a:r>
              <a:rPr lang="en" dirty="0"/>
              <a:t>Explosion effects</a:t>
            </a:r>
          </a:p>
          <a:p>
            <a:pPr marL="457200" lvl="0" indent="-228600" rtl="0">
              <a:spcBef>
                <a:spcPts val="0"/>
              </a:spcBef>
              <a:spcAft>
                <a:spcPts val="200"/>
              </a:spcAft>
              <a:buChar char="-"/>
            </a:pPr>
            <a:r>
              <a:rPr lang="en" dirty="0"/>
              <a:t>More unique power-ups, such as ability to go invisible</a:t>
            </a:r>
          </a:p>
          <a:p>
            <a:pPr marL="457200" lvl="0" indent="-228600" rtl="0">
              <a:spcBef>
                <a:spcPts val="0"/>
              </a:spcBef>
              <a:spcAft>
                <a:spcPts val="200"/>
              </a:spcAft>
              <a:buChar char="-"/>
            </a:pPr>
            <a:r>
              <a:rPr lang="en" dirty="0"/>
              <a:t>More user customization</a:t>
            </a:r>
          </a:p>
          <a:p>
            <a:pPr marL="914400" lvl="1" indent="-228600" rtl="0">
              <a:spcBef>
                <a:spcPts val="0"/>
              </a:spcBef>
              <a:spcAft>
                <a:spcPts val="200"/>
              </a:spcAft>
              <a:buChar char="-"/>
            </a:pPr>
            <a:r>
              <a:rPr lang="en" dirty="0"/>
              <a:t>Tank color, username, special ability of tank</a:t>
            </a:r>
          </a:p>
        </p:txBody>
      </p:sp>
    </p:spTree>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en"/>
              <a:t>Thank You!</a:t>
            </a:r>
          </a:p>
        </p:txBody>
      </p:sp>
      <p:sp>
        <p:nvSpPr>
          <p:cNvPr id="142" name="Shape 142"/>
          <p:cNvSpPr txBox="1">
            <a:spLocks noGrp="1"/>
          </p:cNvSpPr>
          <p:nvPr>
            <p:ph type="body" idx="1"/>
          </p:nvPr>
        </p:nvSpPr>
        <p:spPr>
          <a:xfrm>
            <a:off x="460950" y="1686000"/>
            <a:ext cx="8222100" cy="2710200"/>
          </a:xfrm>
          <a:prstGeom prst="rect">
            <a:avLst/>
          </a:prstGeom>
        </p:spPr>
        <p:txBody>
          <a:bodyPr lIns="91425" tIns="91425" rIns="91425" bIns="91425" anchor="t" anchorCtr="0">
            <a:noAutofit/>
          </a:bodyPr>
          <a:lstStyle/>
          <a:p>
            <a:pPr lvl="0">
              <a:spcBef>
                <a:spcPts val="0"/>
              </a:spcBef>
              <a:buNone/>
            </a:pPr>
            <a:endParaRPr/>
          </a:p>
        </p:txBody>
      </p:sp>
      <p:pic>
        <p:nvPicPr>
          <p:cNvPr id="1026" name="Picture 2" descr="C:\Users\Rsquare\Desktop\maxresdefaul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396"/>
            <a:ext cx="9136186" cy="51391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en"/>
              <a:t>Intro</a:t>
            </a:r>
          </a:p>
        </p:txBody>
      </p:sp>
      <p:sp>
        <p:nvSpPr>
          <p:cNvPr id="71" name="Shape 71"/>
          <p:cNvSpPr txBox="1">
            <a:spLocks noGrp="1"/>
          </p:cNvSpPr>
          <p:nvPr>
            <p:ph type="body" idx="1"/>
          </p:nvPr>
        </p:nvSpPr>
        <p:spPr>
          <a:xfrm>
            <a:off x="460950" y="1686000"/>
            <a:ext cx="8222100" cy="2710200"/>
          </a:xfrm>
          <a:prstGeom prst="rect">
            <a:avLst/>
          </a:prstGeom>
        </p:spPr>
        <p:txBody>
          <a:bodyPr lIns="91425" tIns="91425" rIns="91425" bIns="91425" anchor="t" anchorCtr="0">
            <a:noAutofit/>
          </a:bodyPr>
          <a:lstStyle/>
          <a:p>
            <a:pPr lvl="0">
              <a:spcBef>
                <a:spcPts val="0"/>
              </a:spcBef>
              <a:buNone/>
            </a:pPr>
            <a:r>
              <a:rPr lang="en"/>
              <a:t>Commander, a war has been declared on the bordering nation. The fate of our nation rests upon your shoulder. Hone your skills, oil your tank, and gear up for battle.</a:t>
            </a:r>
          </a:p>
          <a:p>
            <a:pPr lvl="0">
              <a:spcBef>
                <a:spcPts val="0"/>
              </a:spcBef>
              <a:buNone/>
            </a:pPr>
            <a:r>
              <a:rPr lang="en"/>
              <a:t>Background</a:t>
            </a:r>
          </a:p>
          <a:p>
            <a:pPr marL="457200" lvl="0" indent="-228600">
              <a:spcBef>
                <a:spcPts val="0"/>
              </a:spcBef>
              <a:buChar char="-"/>
            </a:pPr>
            <a:r>
              <a:rPr lang="en"/>
              <a:t>Side mounted turret comes from Hetzer Tank design</a:t>
            </a:r>
          </a:p>
          <a:p>
            <a:pPr lvl="0">
              <a:spcBef>
                <a:spcPts val="0"/>
              </a:spcBef>
              <a:buNone/>
            </a:pPr>
            <a:endParaRPr/>
          </a:p>
          <a:p>
            <a:pPr lvl="0">
              <a:spcBef>
                <a:spcPts val="0"/>
              </a:spcBef>
              <a:buNone/>
            </a:pPr>
            <a:endParaRPr/>
          </a:p>
        </p:txBody>
      </p:sp>
      <p:pic>
        <p:nvPicPr>
          <p:cNvPr id="72" name="Shape 72"/>
          <p:cNvPicPr preferRelativeResize="0"/>
          <p:nvPr/>
        </p:nvPicPr>
        <p:blipFill>
          <a:blip r:embed="rId3">
            <a:alphaModFix/>
          </a:blip>
          <a:stretch>
            <a:fillRect/>
          </a:stretch>
        </p:blipFill>
        <p:spPr>
          <a:xfrm>
            <a:off x="6505516" y="2938074"/>
            <a:ext cx="1967124" cy="1311400"/>
          </a:xfrm>
          <a:prstGeom prst="rect">
            <a:avLst/>
          </a:prstGeom>
          <a:noFill/>
          <a:ln>
            <a:noFill/>
          </a:ln>
        </p:spPr>
      </p:pic>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en"/>
              <a:t>General program description</a:t>
            </a:r>
          </a:p>
        </p:txBody>
      </p:sp>
      <p:sp>
        <p:nvSpPr>
          <p:cNvPr id="78" name="Shape 78"/>
          <p:cNvSpPr txBox="1">
            <a:spLocks noGrp="1"/>
          </p:cNvSpPr>
          <p:nvPr>
            <p:ph type="body" idx="1"/>
          </p:nvPr>
        </p:nvSpPr>
        <p:spPr>
          <a:xfrm>
            <a:off x="460950" y="1686000"/>
            <a:ext cx="8222100" cy="3017400"/>
          </a:xfrm>
          <a:prstGeom prst="rect">
            <a:avLst/>
          </a:prstGeom>
        </p:spPr>
        <p:txBody>
          <a:bodyPr lIns="91425" tIns="91425" rIns="91425" bIns="91425" anchor="t" anchorCtr="0">
            <a:noAutofit/>
          </a:bodyPr>
          <a:lstStyle/>
          <a:p>
            <a:pPr lvl="0">
              <a:spcBef>
                <a:spcPts val="0"/>
              </a:spcBef>
              <a:buNone/>
            </a:pPr>
            <a:r>
              <a:rPr lang="en"/>
              <a:t>In this 2-player game, players will navigate tanks across the map in order to take their opponent’s tanks while sustaining the least damage possible to themselves. Players start at different locations of the map and must navigate around the walls. Players gain advantages through the power-ups and must avoid bombs. Tank who destroys the other person’s tanks wins. </a:t>
            </a:r>
          </a:p>
          <a:p>
            <a:pPr lvl="0">
              <a:spcBef>
                <a:spcPts val="0"/>
              </a:spcBef>
              <a:buNone/>
            </a:pPr>
            <a:r>
              <a:rPr lang="en"/>
              <a:t>Simply Put: Take out the enemy tank and sustain the minimum damage in order to win</a:t>
            </a:r>
          </a:p>
          <a:p>
            <a:pPr lvl="0">
              <a:spcBef>
                <a:spcPts val="0"/>
              </a:spcBef>
              <a:buNone/>
            </a:pPr>
            <a:endParaRPr/>
          </a:p>
          <a:p>
            <a:pPr lvl="0">
              <a:spcBef>
                <a:spcPts val="0"/>
              </a:spcBef>
              <a:buNone/>
            </a:pPr>
            <a:endParaRPr/>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pic>
        <p:nvPicPr>
          <p:cNvPr id="83" name="Shape 83"/>
          <p:cNvPicPr preferRelativeResize="0"/>
          <p:nvPr/>
        </p:nvPicPr>
        <p:blipFill>
          <a:blip r:embed="rId3">
            <a:alphaModFix/>
          </a:blip>
          <a:stretch>
            <a:fillRect/>
          </a:stretch>
        </p:blipFill>
        <p:spPr>
          <a:xfrm>
            <a:off x="950272" y="0"/>
            <a:ext cx="7243454" cy="5143500"/>
          </a:xfrm>
          <a:prstGeom prst="rect">
            <a:avLst/>
          </a:prstGeom>
          <a:noFill/>
          <a:ln>
            <a:noFill/>
          </a:ln>
        </p:spPr>
      </p:pic>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Shape 88"/>
          <p:cNvPicPr preferRelativeResize="0"/>
          <p:nvPr/>
        </p:nvPicPr>
        <p:blipFill>
          <a:blip r:embed="rId3">
            <a:alphaModFix/>
          </a:blip>
          <a:stretch>
            <a:fillRect/>
          </a:stretch>
        </p:blipFill>
        <p:spPr>
          <a:xfrm>
            <a:off x="1143025" y="1"/>
            <a:ext cx="6879840" cy="5143500"/>
          </a:xfrm>
          <a:prstGeom prst="rect">
            <a:avLst/>
          </a:prstGeom>
          <a:noFill/>
          <a:ln>
            <a:noFill/>
          </a:ln>
        </p:spPr>
      </p:pic>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Shape 93"/>
          <p:cNvPicPr preferRelativeResize="0"/>
          <p:nvPr/>
        </p:nvPicPr>
        <p:blipFill>
          <a:blip r:embed="rId3">
            <a:alphaModFix/>
          </a:blip>
          <a:stretch>
            <a:fillRect/>
          </a:stretch>
        </p:blipFill>
        <p:spPr>
          <a:xfrm>
            <a:off x="960508" y="0"/>
            <a:ext cx="7222983" cy="5143500"/>
          </a:xfrm>
          <a:prstGeom prst="rect">
            <a:avLst/>
          </a:prstGeom>
          <a:noFill/>
          <a:ln>
            <a:noFill/>
          </a:ln>
        </p:spPr>
      </p:pic>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Shape 98"/>
          <p:cNvPicPr preferRelativeResize="0"/>
          <p:nvPr/>
        </p:nvPicPr>
        <p:blipFill>
          <a:blip r:embed="rId3">
            <a:alphaModFix/>
          </a:blip>
          <a:stretch>
            <a:fillRect/>
          </a:stretch>
        </p:blipFill>
        <p:spPr>
          <a:xfrm>
            <a:off x="947540" y="0"/>
            <a:ext cx="7248917" cy="5143499"/>
          </a:xfrm>
          <a:prstGeom prst="rect">
            <a:avLst/>
          </a:prstGeom>
          <a:noFill/>
          <a:ln>
            <a:noFill/>
          </a:ln>
        </p:spPr>
      </p:pic>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en"/>
              <a:t>UML</a:t>
            </a:r>
          </a:p>
        </p:txBody>
      </p:sp>
      <p:pic>
        <p:nvPicPr>
          <p:cNvPr id="105" name="Shape 105"/>
          <p:cNvPicPr preferRelativeResize="0"/>
          <p:nvPr/>
        </p:nvPicPr>
        <p:blipFill>
          <a:blip r:embed="rId3">
            <a:alphaModFix/>
          </a:blip>
          <a:stretch>
            <a:fillRect/>
          </a:stretch>
        </p:blipFill>
        <p:spPr>
          <a:xfrm>
            <a:off x="2678191" y="0"/>
            <a:ext cx="5915967" cy="5143500"/>
          </a:xfrm>
          <a:prstGeom prst="rect">
            <a:avLst/>
          </a:prstGeom>
          <a:noFill/>
          <a:ln>
            <a:noFill/>
          </a:ln>
        </p:spPr>
      </p:pic>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471900" y="738725"/>
            <a:ext cx="8222100" cy="767700"/>
          </a:xfrm>
          <a:prstGeom prst="rect">
            <a:avLst/>
          </a:prstGeom>
        </p:spPr>
        <p:txBody>
          <a:bodyPr lIns="91425" tIns="91425" rIns="91425" bIns="91425" anchor="b" anchorCtr="0">
            <a:noAutofit/>
          </a:bodyPr>
          <a:lstStyle/>
          <a:p>
            <a:pPr lvl="0">
              <a:spcBef>
                <a:spcPts val="0"/>
              </a:spcBef>
              <a:buNone/>
            </a:pPr>
            <a:r>
              <a:rPr lang="en"/>
              <a:t>Significant Design Decisions</a:t>
            </a:r>
          </a:p>
        </p:txBody>
      </p:sp>
      <p:sp>
        <p:nvSpPr>
          <p:cNvPr id="111" name="Shape 111"/>
          <p:cNvSpPr txBox="1">
            <a:spLocks noGrp="1"/>
          </p:cNvSpPr>
          <p:nvPr>
            <p:ph type="body" idx="1"/>
          </p:nvPr>
        </p:nvSpPr>
        <p:spPr>
          <a:xfrm>
            <a:off x="460950" y="1686000"/>
            <a:ext cx="8222100" cy="3457500"/>
          </a:xfrm>
          <a:prstGeom prst="rect">
            <a:avLst/>
          </a:prstGeom>
        </p:spPr>
        <p:txBody>
          <a:bodyPr lIns="91425" tIns="91425" rIns="91425" bIns="91425" anchor="t" anchorCtr="0">
            <a:noAutofit/>
          </a:bodyPr>
          <a:lstStyle/>
          <a:p>
            <a:pPr marL="514350" lvl="0" indent="-285750" rtl="0">
              <a:spcBef>
                <a:spcPts val="0"/>
              </a:spcBef>
              <a:spcAft>
                <a:spcPts val="0"/>
              </a:spcAft>
              <a:buFont typeface="Arial" panose="020B0604020202020204" pitchFamily="34" charset="0"/>
              <a:buChar char="•"/>
            </a:pPr>
            <a:r>
              <a:rPr lang="en" dirty="0"/>
              <a:t>Two main parts of our </a:t>
            </a:r>
            <a:r>
              <a:rPr lang="en" dirty="0" smtClean="0"/>
              <a:t>game</a:t>
            </a:r>
          </a:p>
          <a:p>
            <a:pPr marL="228600" lvl="2">
              <a:spcAft>
                <a:spcPts val="0"/>
              </a:spcAft>
            </a:pPr>
            <a:r>
              <a:rPr lang="en" dirty="0"/>
              <a:t>	</a:t>
            </a:r>
            <a:r>
              <a:rPr lang="en" dirty="0" smtClean="0"/>
              <a:t>- </a:t>
            </a:r>
            <a:r>
              <a:rPr lang="en" dirty="0" smtClean="0"/>
              <a:t>Graphical </a:t>
            </a:r>
            <a:r>
              <a:rPr lang="en" dirty="0"/>
              <a:t>User </a:t>
            </a:r>
            <a:r>
              <a:rPr lang="en" dirty="0" smtClean="0"/>
              <a:t>Interface</a:t>
            </a:r>
          </a:p>
          <a:p>
            <a:pPr marL="228600" lvl="2"/>
            <a:r>
              <a:rPr lang="en" dirty="0"/>
              <a:t>	</a:t>
            </a:r>
            <a:r>
              <a:rPr lang="en" dirty="0" smtClean="0"/>
              <a:t>- Game </a:t>
            </a:r>
            <a:r>
              <a:rPr lang="en" dirty="0"/>
              <a:t>components and logic</a:t>
            </a:r>
          </a:p>
          <a:p>
            <a:pPr marL="514350" lvl="0" indent="-285750" rtl="0">
              <a:spcBef>
                <a:spcPts val="0"/>
              </a:spcBef>
              <a:spcAft>
                <a:spcPts val="0"/>
              </a:spcAft>
              <a:buFont typeface="Arial" panose="020B0604020202020204" pitchFamily="34" charset="0"/>
              <a:buChar char="•"/>
            </a:pPr>
            <a:r>
              <a:rPr lang="en" dirty="0"/>
              <a:t>Divided up the game into packages </a:t>
            </a:r>
          </a:p>
          <a:p>
            <a:pPr marL="914400" lvl="1" indent="-228600" rtl="0">
              <a:spcBef>
                <a:spcPts val="0"/>
              </a:spcBef>
              <a:spcAft>
                <a:spcPts val="0"/>
              </a:spcAft>
            </a:pPr>
            <a:r>
              <a:rPr lang="en" dirty="0" smtClean="0"/>
              <a:t>	- GUI </a:t>
            </a:r>
            <a:r>
              <a:rPr lang="en" dirty="0"/>
              <a:t>package: Holds all the panels and the Main</a:t>
            </a:r>
          </a:p>
          <a:p>
            <a:pPr marL="914400" lvl="1" indent="-228600" rtl="0">
              <a:spcBef>
                <a:spcPts val="0"/>
              </a:spcBef>
            </a:pPr>
            <a:r>
              <a:rPr lang="en" dirty="0" smtClean="0"/>
              <a:t>	- Component </a:t>
            </a:r>
            <a:r>
              <a:rPr lang="en" dirty="0"/>
              <a:t>package: Holds all the game objects</a:t>
            </a:r>
          </a:p>
          <a:p>
            <a:pPr marL="514350" lvl="0" indent="-285750" rtl="0">
              <a:spcBef>
                <a:spcPts val="0"/>
              </a:spcBef>
              <a:buFont typeface="Arial" panose="020B0604020202020204" pitchFamily="34" charset="0"/>
              <a:buChar char="•"/>
            </a:pPr>
            <a:r>
              <a:rPr lang="en" dirty="0"/>
              <a:t>Decided to split up Bomb and the Health-Powerup because a bomb is not exactly a powerup</a:t>
            </a:r>
          </a:p>
          <a:p>
            <a:pPr marL="514350" lvl="0" indent="-285750">
              <a:spcBef>
                <a:spcPts val="0"/>
              </a:spcBef>
              <a:buFont typeface="Arial" panose="020B0604020202020204" pitchFamily="34" charset="0"/>
              <a:buChar char="•"/>
            </a:pPr>
            <a:r>
              <a:rPr lang="en" dirty="0"/>
              <a:t>Combine all the levelPanels into one single panel</a:t>
            </a:r>
          </a:p>
        </p:txBody>
      </p:sp>
    </p:spTree>
  </p:cSld>
  <p:clrMapOvr>
    <a:masterClrMapping/>
  </p:clrMapOvr>
  <p:transition spd="slow">
    <p:fade/>
  </p:transition>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364</Words>
  <Application>Microsoft Office PowerPoint</Application>
  <PresentationFormat>On-screen Show (16:9)</PresentationFormat>
  <Paragraphs>62</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Roboto</vt:lpstr>
      <vt:lpstr>material</vt:lpstr>
      <vt:lpstr>Hetzer Wars</vt:lpstr>
      <vt:lpstr>Intro</vt:lpstr>
      <vt:lpstr>General program description</vt:lpstr>
      <vt:lpstr>PowerPoint Presentation</vt:lpstr>
      <vt:lpstr>PowerPoint Presentation</vt:lpstr>
      <vt:lpstr>PowerPoint Presentation</vt:lpstr>
      <vt:lpstr>PowerPoint Presentation</vt:lpstr>
      <vt:lpstr>UML</vt:lpstr>
      <vt:lpstr>Significant Design Decisions</vt:lpstr>
      <vt:lpstr>Hardest problems</vt:lpstr>
      <vt:lpstr>Features, Bugs</vt:lpstr>
      <vt:lpstr>Let’s Roll out!!</vt:lpstr>
      <vt:lpstr>Next Steps </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Hetzer Wars</dc:title>
  <cp:lastModifiedBy>Rsquare</cp:lastModifiedBy>
  <cp:revision>1</cp:revision>
  <dcterms:modified xsi:type="dcterms:W3CDTF">2016-05-24T02:03:15Z</dcterms:modified>
</cp:coreProperties>
</file>